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sldIdLst>
    <p:sldId id="256" r:id="rId3"/>
    <p:sldId id="273" r:id="rId4"/>
    <p:sldId id="407" r:id="rId5"/>
    <p:sldId id="408" r:id="rId6"/>
    <p:sldId id="409" r:id="rId7"/>
    <p:sldId id="257" r:id="rId8"/>
    <p:sldId id="397" r:id="rId9"/>
    <p:sldId id="400" r:id="rId10"/>
    <p:sldId id="399" r:id="rId11"/>
    <p:sldId id="404" r:id="rId12"/>
    <p:sldId id="401" r:id="rId13"/>
    <p:sldId id="403" r:id="rId14"/>
    <p:sldId id="402" r:id="rId15"/>
    <p:sldId id="405" r:id="rId16"/>
    <p:sldId id="406" r:id="rId17"/>
    <p:sldId id="39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18"/>
    <p:restoredTop sz="94672"/>
  </p:normalViewPr>
  <p:slideViewPr>
    <p:cSldViewPr snapToGrid="0" snapToObjects="1">
      <p:cViewPr varScale="1">
        <p:scale>
          <a:sx n="119" d="100"/>
          <a:sy n="119" d="100"/>
        </p:scale>
        <p:origin x="232"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g>
</file>

<file path=ppt/media/image10.png>
</file>

<file path=ppt/media/image2.gif>
</file>

<file path=ppt/media/image3.tiff>
</file>

<file path=ppt/media/image4.tiff>
</file>

<file path=ppt/media/image5.png>
</file>

<file path=ppt/media/image6.tiff>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2802D-2D03-BE49-97AF-DE25499D6F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3C79BB-C53F-454F-8922-2B27391893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74EF80-FE65-ED4F-9FE0-B09E92D1EA8A}"/>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5" name="Footer Placeholder 4">
            <a:extLst>
              <a:ext uri="{FF2B5EF4-FFF2-40B4-BE49-F238E27FC236}">
                <a16:creationId xmlns:a16="http://schemas.microsoft.com/office/drawing/2014/main" id="{679F942A-634C-BB40-9910-CBFA440686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42F66-DE68-D245-97C8-9A6FA1D0AEF4}"/>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15865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6B8-FDC8-A24B-A420-9A35290385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A81A36-D120-B846-BA83-5C4BFEA3627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5F6F14-E9DD-E146-A94A-4A7CA228F3D7}"/>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5" name="Footer Placeholder 4">
            <a:extLst>
              <a:ext uri="{FF2B5EF4-FFF2-40B4-BE49-F238E27FC236}">
                <a16:creationId xmlns:a16="http://schemas.microsoft.com/office/drawing/2014/main" id="{FF470E94-9F94-1649-8FE1-5341BF855B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1F5164-23F2-A840-AE31-9813D213714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020377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027D83-6F99-5343-9159-1F2E060A4D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F7CEDD-89DF-CC43-9E60-8FC65D4CFA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BE88CF-EA17-6D4E-A676-D0DD2AEEE584}"/>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5" name="Footer Placeholder 4">
            <a:extLst>
              <a:ext uri="{FF2B5EF4-FFF2-40B4-BE49-F238E27FC236}">
                <a16:creationId xmlns:a16="http://schemas.microsoft.com/office/drawing/2014/main" id="{BEC857EE-AA9E-7744-B121-837829395A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5FA26-DD53-CA43-B54B-89E91BCDA11F}"/>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8746188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D480A359-2FB3-4847-9D97-3491754AA7F9}" type="datetimeFigureOut">
              <a:rPr lang="en-US"/>
              <a:pPr>
                <a:defRPr/>
              </a:pPr>
              <a:t>7/16/21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35790850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280746"/>
            <a:ext cx="10972800" cy="384541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D128603A-2399-D64A-8203-C8F297F981E8}" type="datetimeFigureOut">
              <a:rPr lang="en-US"/>
              <a:pPr>
                <a:defRPr/>
              </a:pPr>
              <a:t>7/16/21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41331981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80751"/>
            <a:ext cx="10363200" cy="1362075"/>
          </a:xfrm>
        </p:spPr>
        <p:txBody>
          <a:bodyPr anchor="t"/>
          <a:lstStyle>
            <a:lvl1pPr algn="l">
              <a:defRPr sz="5333"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5CF71F39-3D09-F149-B1A1-DC2A7DB4A435}" type="datetimeFigureOut">
              <a:rPr lang="en-US"/>
              <a:pPr>
                <a:defRPr/>
              </a:pPr>
              <a:t>7/16/21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2895894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17E7E973-E761-9943-801C-DE1E51E28431}" type="datetimeFigureOut">
              <a:rPr lang="en-US"/>
              <a:pPr>
                <a:defRPr/>
              </a:pPr>
              <a:t>7/16/21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32816575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4" y="867339"/>
            <a:ext cx="10972800" cy="1068387"/>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18ACE534-2B3A-FA4B-B87A-8AC244117610}" type="datetimeFigureOut">
              <a:rPr lang="en-US"/>
              <a:pPr>
                <a:defRPr/>
              </a:pPr>
              <a:t>7/16/21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1306183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2CDFFB5-C0BC-DE4D-9A38-E0EE75FC9E15}" type="datetimeFigureOut">
              <a:rPr lang="en-US"/>
              <a:pPr>
                <a:defRPr/>
              </a:pPr>
              <a:t>7/16/21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22838258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F42570F-F7E3-1F40-B6F3-59FE945D5A70}" type="datetimeFigureOut">
              <a:rPr lang="en-US"/>
              <a:pPr>
                <a:defRPr/>
              </a:pPr>
              <a:t>7/16/21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7858319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5"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6371E9B0-C3DF-544F-BB14-A487ECCC7F43}" type="datetimeFigureOut">
              <a:rPr lang="en-US"/>
              <a:pPr>
                <a:defRPr/>
              </a:pPr>
              <a:t>7/16/21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3115280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5C586-3F5F-8148-BB1F-499EF949B0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6E2D30-D2E4-C24D-96F5-10BF4E04225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CC657D-8EE5-CB48-9FCB-F9F368C27214}"/>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5" name="Footer Placeholder 4">
            <a:extLst>
              <a:ext uri="{FF2B5EF4-FFF2-40B4-BE49-F238E27FC236}">
                <a16:creationId xmlns:a16="http://schemas.microsoft.com/office/drawing/2014/main" id="{818A4680-2FCD-2C45-88DD-58DC3F0940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3DDA8-E64C-534E-9966-09CB65200A30}"/>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2336475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E5C4B1CF-5E0C-5D41-A3E2-D78942339385}" type="datetimeFigureOut">
              <a:rPr lang="en-US"/>
              <a:pPr>
                <a:defRPr/>
              </a:pPr>
              <a:t>7/16/21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9855682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3BC5DAC-1A13-D34F-9418-D6257772B49C}" type="datetimeFigureOut">
              <a:rPr lang="en-US"/>
              <a:pPr>
                <a:defRPr/>
              </a:pPr>
              <a:t>7/16/21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31364201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4EC0D93-568E-6D41-8E6D-0963A71A503C}" type="datetimeFigureOut">
              <a:rPr lang="en-US"/>
              <a:pPr>
                <a:defRPr/>
              </a:pPr>
              <a:t>7/16/21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778282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0776C-1D59-8049-88C7-A9CF31D468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8B2CAF-2FC3-CE40-AFEE-BB0B1776B2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CE7856D-91AF-CD4F-BBB9-BB22C9E8644B}"/>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5" name="Footer Placeholder 4">
            <a:extLst>
              <a:ext uri="{FF2B5EF4-FFF2-40B4-BE49-F238E27FC236}">
                <a16:creationId xmlns:a16="http://schemas.microsoft.com/office/drawing/2014/main" id="{16CE3E7E-C490-8847-8BD6-E8FF927245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8B10A-A8F3-4D47-8A42-C63FD91ED029}"/>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843715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16C5A-058F-7443-BE51-F3484A7E13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6365D3-EC68-114D-9B11-DAB294D6F0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29DA-5D8F-0D4A-9476-2A4B4565334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E80497-C1FE-D547-B571-D69E574199AB}"/>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6" name="Footer Placeholder 5">
            <a:extLst>
              <a:ext uri="{FF2B5EF4-FFF2-40B4-BE49-F238E27FC236}">
                <a16:creationId xmlns:a16="http://schemas.microsoft.com/office/drawing/2014/main" id="{8AC48521-7F13-C445-8751-4E87C9A27F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E37EE6-7CA7-0E41-9D14-89950249757E}"/>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572133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1FEF4-0D8E-DE46-AA71-05EE50ED029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DD346F-A12C-C142-8A93-08AF8CD4FB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3A45F87-A4D7-9343-A334-BB0CFE4C10A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55EE44D-0A72-974F-A950-E6793FBEAC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D733BD-E3C6-644A-BFEA-4784978800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82D901-6AD6-4A49-BB2B-6B6114E8DD7A}"/>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8" name="Footer Placeholder 7">
            <a:extLst>
              <a:ext uri="{FF2B5EF4-FFF2-40B4-BE49-F238E27FC236}">
                <a16:creationId xmlns:a16="http://schemas.microsoft.com/office/drawing/2014/main" id="{1AE8327C-C108-2948-9F3B-C5B7A290D5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E731F0-A30E-CD44-8DE4-E483375638B1}"/>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652182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B4FD0-E6C0-4B4E-9F81-15DB208377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13ED28-8A5F-F64A-8A93-8A03DD77CDF2}"/>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4" name="Footer Placeholder 3">
            <a:extLst>
              <a:ext uri="{FF2B5EF4-FFF2-40B4-BE49-F238E27FC236}">
                <a16:creationId xmlns:a16="http://schemas.microsoft.com/office/drawing/2014/main" id="{5AB56722-EB54-8141-9FFB-B883395CC8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2943BF-772C-0847-97EA-D301AA5778E5}"/>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97816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AB0981-B3E8-BA40-99FE-EA2C2AD9529B}"/>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3" name="Footer Placeholder 2">
            <a:extLst>
              <a:ext uri="{FF2B5EF4-FFF2-40B4-BE49-F238E27FC236}">
                <a16:creationId xmlns:a16="http://schemas.microsoft.com/office/drawing/2014/main" id="{EE22584C-B9F3-5C46-B605-B2FB47395B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E55008-FE08-E24B-9B3C-0A16B2CEE7C2}"/>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396198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7EC03-3651-D14B-AEAB-3A7133F5A9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F6D8CA-8B8C-944F-8C90-AE9CC8AC0A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54B7D9-B6E8-714F-A4A5-B28D20D3F8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86B4357-3269-4248-AEAA-3609D1B55016}"/>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6" name="Footer Placeholder 5">
            <a:extLst>
              <a:ext uri="{FF2B5EF4-FFF2-40B4-BE49-F238E27FC236}">
                <a16:creationId xmlns:a16="http://schemas.microsoft.com/office/drawing/2014/main" id="{DC507DF4-EB73-9348-BA24-2E62ACB54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FC95E-AF76-2F40-8E6E-10EEB82B0CB8}"/>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956787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06BE1-1070-164D-B226-7BEB3337B9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FE752A-35DB-4244-957A-47F0C249B8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D5A8CC6-3E86-9E4C-B828-E55B4933B0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B05BC1C-7B9D-C646-8E67-4C98CDDA9FEA}"/>
              </a:ext>
            </a:extLst>
          </p:cNvPr>
          <p:cNvSpPr>
            <a:spLocks noGrp="1"/>
          </p:cNvSpPr>
          <p:nvPr>
            <p:ph type="dt" sz="half" idx="10"/>
          </p:nvPr>
        </p:nvSpPr>
        <p:spPr/>
        <p:txBody>
          <a:bodyPr/>
          <a:lstStyle/>
          <a:p>
            <a:fld id="{7D8C8CBE-5833-3E4A-B056-894CFF8CC29A}" type="datetimeFigureOut">
              <a:rPr lang="en-US" smtClean="0"/>
              <a:t>7/16/21</a:t>
            </a:fld>
            <a:endParaRPr lang="en-US"/>
          </a:p>
        </p:txBody>
      </p:sp>
      <p:sp>
        <p:nvSpPr>
          <p:cNvPr id="6" name="Footer Placeholder 5">
            <a:extLst>
              <a:ext uri="{FF2B5EF4-FFF2-40B4-BE49-F238E27FC236}">
                <a16:creationId xmlns:a16="http://schemas.microsoft.com/office/drawing/2014/main" id="{4C79295E-F278-8441-AA89-1F2F8EB282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BFDEB5-4B8E-1143-AC2B-DDB5F294146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956445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12B010-5E9E-E240-BC91-7846D2B278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63D9EB-2FC9-1848-BCB3-4904198DC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744448-0A7D-184E-908E-72ADAF04E2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8C8CBE-5833-3E4A-B056-894CFF8CC29A}" type="datetimeFigureOut">
              <a:rPr lang="en-US" smtClean="0"/>
              <a:t>7/16/21</a:t>
            </a:fld>
            <a:endParaRPr lang="en-US"/>
          </a:p>
        </p:txBody>
      </p:sp>
      <p:sp>
        <p:nvSpPr>
          <p:cNvPr id="5" name="Footer Placeholder 4">
            <a:extLst>
              <a:ext uri="{FF2B5EF4-FFF2-40B4-BE49-F238E27FC236}">
                <a16:creationId xmlns:a16="http://schemas.microsoft.com/office/drawing/2014/main" id="{B9886183-444C-E749-AEE5-FEA7D7D6E2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0918D00-42C1-B442-BC2B-ECBBCB6471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424F7F-1103-A749-AA35-91DD36B89A7B}" type="slidenum">
              <a:rPr lang="en-US" smtClean="0"/>
              <a:t>‹#›</a:t>
            </a:fld>
            <a:endParaRPr lang="en-US"/>
          </a:p>
        </p:txBody>
      </p:sp>
    </p:spTree>
    <p:extLst>
      <p:ext uri="{BB962C8B-B14F-4D97-AF65-F5344CB8AC3E}">
        <p14:creationId xmlns:p14="http://schemas.microsoft.com/office/powerpoint/2010/main" val="6814515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3"/>
            <a:ext cx="10972800" cy="10683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0"/>
            <a:ext cx="10972800" cy="3103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fontAlgn="auto">
              <a:spcBef>
                <a:spcPts val="0"/>
              </a:spcBef>
              <a:spcAft>
                <a:spcPts val="0"/>
              </a:spcAft>
              <a:defRPr sz="16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C944504B-B211-B34D-97AF-78446C71FCDD}" type="datetimeFigureOut">
              <a:rPr lang="en-US" smtClean="0"/>
              <a:pPr>
                <a:defRPr/>
              </a:pPr>
              <a:t>7/16/21</a:t>
            </a:fld>
            <a:endParaRPr lang="en-US" dirty="0"/>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fontAlgn="auto">
              <a:spcBef>
                <a:spcPts val="0"/>
              </a:spcBef>
              <a:spcAft>
                <a:spcPts val="0"/>
              </a:spcAft>
              <a:defRPr sz="16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fontAlgn="auto">
              <a:spcBef>
                <a:spcPts val="0"/>
              </a:spcBef>
              <a:spcAft>
                <a:spcPts val="0"/>
              </a:spcAft>
              <a:defRPr sz="16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202925" cy="609600"/>
          </a:xfrm>
          <a:prstGeom prst="rect">
            <a:avLst/>
          </a:prstGeom>
        </p:spPr>
      </p:pic>
    </p:spTree>
    <p:extLst>
      <p:ext uri="{BB962C8B-B14F-4D97-AF65-F5344CB8AC3E}">
        <p14:creationId xmlns:p14="http://schemas.microsoft.com/office/powerpoint/2010/main" val="345903216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609585" rtl="0" eaLnBrk="1" fontAlgn="base" hangingPunct="1">
        <a:spcBef>
          <a:spcPct val="0"/>
        </a:spcBef>
        <a:spcAft>
          <a:spcPct val="0"/>
        </a:spcAft>
        <a:defRPr sz="4267" b="1" kern="1200">
          <a:solidFill>
            <a:schemeClr val="tx1"/>
          </a:solidFill>
          <a:latin typeface="Arial"/>
          <a:ea typeface="ＭＳ Ｐゴシック" charset="0"/>
          <a:cs typeface="Arial"/>
        </a:defRPr>
      </a:lvl1pPr>
      <a:lvl2pPr algn="ctr" defTabSz="609585" rtl="0" eaLnBrk="1" fontAlgn="base" hangingPunct="1">
        <a:spcBef>
          <a:spcPct val="0"/>
        </a:spcBef>
        <a:spcAft>
          <a:spcPct val="0"/>
        </a:spcAft>
        <a:defRPr sz="4267" b="1">
          <a:solidFill>
            <a:schemeClr val="tx1"/>
          </a:solidFill>
          <a:latin typeface="Arial" charset="0"/>
          <a:ea typeface="ＭＳ Ｐゴシック" charset="0"/>
        </a:defRPr>
      </a:lvl2pPr>
      <a:lvl3pPr algn="ctr" defTabSz="609585" rtl="0" eaLnBrk="1" fontAlgn="base" hangingPunct="1">
        <a:spcBef>
          <a:spcPct val="0"/>
        </a:spcBef>
        <a:spcAft>
          <a:spcPct val="0"/>
        </a:spcAft>
        <a:defRPr sz="4267" b="1">
          <a:solidFill>
            <a:schemeClr val="tx1"/>
          </a:solidFill>
          <a:latin typeface="Arial" charset="0"/>
          <a:ea typeface="ＭＳ Ｐゴシック" charset="0"/>
        </a:defRPr>
      </a:lvl3pPr>
      <a:lvl4pPr algn="ctr" defTabSz="609585" rtl="0" eaLnBrk="1" fontAlgn="base" hangingPunct="1">
        <a:spcBef>
          <a:spcPct val="0"/>
        </a:spcBef>
        <a:spcAft>
          <a:spcPct val="0"/>
        </a:spcAft>
        <a:defRPr sz="4267" b="1">
          <a:solidFill>
            <a:schemeClr val="tx1"/>
          </a:solidFill>
          <a:latin typeface="Arial" charset="0"/>
          <a:ea typeface="ＭＳ Ｐゴシック" charset="0"/>
        </a:defRPr>
      </a:lvl4pPr>
      <a:lvl5pPr algn="ctr" defTabSz="609585" rtl="0" eaLnBrk="1" fontAlgn="base" hangingPunct="1">
        <a:spcBef>
          <a:spcPct val="0"/>
        </a:spcBef>
        <a:spcAft>
          <a:spcPct val="0"/>
        </a:spcAft>
        <a:defRPr sz="4267" b="1">
          <a:solidFill>
            <a:schemeClr val="tx1"/>
          </a:solidFill>
          <a:latin typeface="Arial" charset="0"/>
          <a:ea typeface="ＭＳ Ｐゴシック" charset="0"/>
        </a:defRPr>
      </a:lvl5pPr>
      <a:lvl6pPr marL="609585" algn="ctr" defTabSz="609585" rtl="0" eaLnBrk="1" fontAlgn="base" hangingPunct="1">
        <a:spcBef>
          <a:spcPct val="0"/>
        </a:spcBef>
        <a:spcAft>
          <a:spcPct val="0"/>
        </a:spcAft>
        <a:defRPr sz="4267" b="1">
          <a:solidFill>
            <a:schemeClr val="tx1"/>
          </a:solidFill>
          <a:latin typeface="Arial" charset="0"/>
          <a:ea typeface="ＭＳ Ｐゴシック" charset="0"/>
        </a:defRPr>
      </a:lvl6pPr>
      <a:lvl7pPr marL="1219170" algn="ctr" defTabSz="609585" rtl="0" eaLnBrk="1" fontAlgn="base" hangingPunct="1">
        <a:spcBef>
          <a:spcPct val="0"/>
        </a:spcBef>
        <a:spcAft>
          <a:spcPct val="0"/>
        </a:spcAft>
        <a:defRPr sz="4267" b="1">
          <a:solidFill>
            <a:schemeClr val="tx1"/>
          </a:solidFill>
          <a:latin typeface="Arial" charset="0"/>
          <a:ea typeface="ＭＳ Ｐゴシック" charset="0"/>
        </a:defRPr>
      </a:lvl7pPr>
      <a:lvl8pPr marL="1828754" algn="ctr" defTabSz="609585" rtl="0" eaLnBrk="1" fontAlgn="base" hangingPunct="1">
        <a:spcBef>
          <a:spcPct val="0"/>
        </a:spcBef>
        <a:spcAft>
          <a:spcPct val="0"/>
        </a:spcAft>
        <a:defRPr sz="4267" b="1">
          <a:solidFill>
            <a:schemeClr val="tx1"/>
          </a:solidFill>
          <a:latin typeface="Arial" charset="0"/>
          <a:ea typeface="ＭＳ Ｐゴシック" charset="0"/>
        </a:defRPr>
      </a:lvl8pPr>
      <a:lvl9pPr marL="2438339" algn="ctr" defTabSz="609585" rtl="0" eaLnBrk="1" fontAlgn="base" hangingPunct="1">
        <a:spcBef>
          <a:spcPct val="0"/>
        </a:spcBef>
        <a:spcAft>
          <a:spcPct val="0"/>
        </a:spcAft>
        <a:defRPr sz="4267" b="1">
          <a:solidFill>
            <a:schemeClr val="tx1"/>
          </a:solidFill>
          <a:latin typeface="Arial" charset="0"/>
          <a:ea typeface="ＭＳ Ｐゴシック" charset="0"/>
        </a:defRPr>
      </a:lvl9pPr>
    </p:titleStyle>
    <p:bodyStyle>
      <a:lvl1pPr marL="457189" indent="-457189"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1867"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1333"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8C24-8575-8644-833E-593D27AC502F}"/>
              </a:ext>
            </a:extLst>
          </p:cNvPr>
          <p:cNvSpPr>
            <a:spLocks noGrp="1"/>
          </p:cNvSpPr>
          <p:nvPr>
            <p:ph type="ctrTitle"/>
          </p:nvPr>
        </p:nvSpPr>
        <p:spPr/>
        <p:txBody>
          <a:bodyPr/>
          <a:lstStyle/>
          <a:p>
            <a:r>
              <a:rPr lang="en-US" sz="4000" dirty="0"/>
              <a:t>Introduction and Overview</a:t>
            </a:r>
          </a:p>
        </p:txBody>
      </p:sp>
      <p:sp>
        <p:nvSpPr>
          <p:cNvPr id="3" name="Subtitle 2">
            <a:extLst>
              <a:ext uri="{FF2B5EF4-FFF2-40B4-BE49-F238E27FC236}">
                <a16:creationId xmlns:a16="http://schemas.microsoft.com/office/drawing/2014/main" id="{62187F49-5DA5-4E46-B793-DAB018625C3A}"/>
              </a:ext>
            </a:extLst>
          </p:cNvPr>
          <p:cNvSpPr>
            <a:spLocks noGrp="1"/>
          </p:cNvSpPr>
          <p:nvPr>
            <p:ph type="subTitle" idx="1"/>
          </p:nvPr>
        </p:nvSpPr>
        <p:spPr/>
        <p:txBody>
          <a:bodyPr/>
          <a:lstStyle/>
          <a:p>
            <a:r>
              <a:rPr lang="en-US" dirty="0"/>
              <a:t>NE 795: Advanced Reactor Materials and Materials Performance </a:t>
            </a:r>
          </a:p>
          <a:p>
            <a:r>
              <a:rPr lang="en-US" dirty="0"/>
              <a:t>Fall 2021</a:t>
            </a:r>
          </a:p>
          <a:p>
            <a:r>
              <a:rPr lang="en-US" dirty="0"/>
              <a:t>Dr. Benjamin Beeler</a:t>
            </a:r>
          </a:p>
        </p:txBody>
      </p:sp>
    </p:spTree>
    <p:extLst>
      <p:ext uri="{BB962C8B-B14F-4D97-AF65-F5344CB8AC3E}">
        <p14:creationId xmlns:p14="http://schemas.microsoft.com/office/powerpoint/2010/main" val="3005064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6BF34-E96C-5A4A-B3F1-39F7A9C826CF}"/>
              </a:ext>
            </a:extLst>
          </p:cNvPr>
          <p:cNvSpPr>
            <a:spLocks noGrp="1"/>
          </p:cNvSpPr>
          <p:nvPr>
            <p:ph type="title"/>
          </p:nvPr>
        </p:nvSpPr>
        <p:spPr/>
        <p:txBody>
          <a:bodyPr/>
          <a:lstStyle/>
          <a:p>
            <a:r>
              <a:rPr lang="en-US" dirty="0"/>
              <a:t>Generation III Reactors</a:t>
            </a:r>
          </a:p>
        </p:txBody>
      </p:sp>
      <p:sp>
        <p:nvSpPr>
          <p:cNvPr id="3" name="Content Placeholder 2">
            <a:extLst>
              <a:ext uri="{FF2B5EF4-FFF2-40B4-BE49-F238E27FC236}">
                <a16:creationId xmlns:a16="http://schemas.microsoft.com/office/drawing/2014/main" id="{D53B8168-CC7E-CD48-A149-19944674D27D}"/>
              </a:ext>
            </a:extLst>
          </p:cNvPr>
          <p:cNvSpPr>
            <a:spLocks noGrp="1"/>
          </p:cNvSpPr>
          <p:nvPr>
            <p:ph idx="1"/>
          </p:nvPr>
        </p:nvSpPr>
        <p:spPr>
          <a:xfrm>
            <a:off x="609601" y="2280746"/>
            <a:ext cx="5432384" cy="3845418"/>
          </a:xfrm>
        </p:spPr>
        <p:txBody>
          <a:bodyPr>
            <a:normAutofit fontScale="85000" lnSpcReduction="20000"/>
          </a:bodyPr>
          <a:lstStyle/>
          <a:p>
            <a:r>
              <a:rPr lang="en-US" dirty="0"/>
              <a:t>The greatest departure from Gen II reactors is the incorporation passive of safety features</a:t>
            </a:r>
          </a:p>
          <a:p>
            <a:r>
              <a:rPr lang="en-US" dirty="0"/>
              <a:t>Construction is often modular, allowing for offsite manufacturing and onsite assembly</a:t>
            </a:r>
          </a:p>
          <a:p>
            <a:r>
              <a:rPr lang="en-US" dirty="0"/>
              <a:t>Examples include AP1000, EPR, ABWR</a:t>
            </a:r>
          </a:p>
        </p:txBody>
      </p:sp>
      <p:pic>
        <p:nvPicPr>
          <p:cNvPr id="5" name="Picture 4">
            <a:extLst>
              <a:ext uri="{FF2B5EF4-FFF2-40B4-BE49-F238E27FC236}">
                <a16:creationId xmlns:a16="http://schemas.microsoft.com/office/drawing/2014/main" id="{29972EC9-6BA2-FC49-85B4-6E570B96BE02}"/>
              </a:ext>
            </a:extLst>
          </p:cNvPr>
          <p:cNvPicPr>
            <a:picLocks noChangeAspect="1"/>
          </p:cNvPicPr>
          <p:nvPr/>
        </p:nvPicPr>
        <p:blipFill>
          <a:blip r:embed="rId2"/>
          <a:stretch>
            <a:fillRect/>
          </a:stretch>
        </p:blipFill>
        <p:spPr>
          <a:xfrm>
            <a:off x="6283206" y="2090012"/>
            <a:ext cx="5299194" cy="4226886"/>
          </a:xfrm>
          <a:prstGeom prst="rect">
            <a:avLst/>
          </a:prstGeom>
        </p:spPr>
      </p:pic>
    </p:spTree>
    <p:extLst>
      <p:ext uri="{BB962C8B-B14F-4D97-AF65-F5344CB8AC3E}">
        <p14:creationId xmlns:p14="http://schemas.microsoft.com/office/powerpoint/2010/main" val="699190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0" y="2280746"/>
            <a:ext cx="5061995" cy="3845418"/>
          </a:xfrm>
        </p:spPr>
        <p:txBody>
          <a:bodyPr>
            <a:normAutofit fontScale="77500" lnSpcReduction="20000"/>
          </a:bodyPr>
          <a:lstStyle/>
          <a:p>
            <a:r>
              <a:rPr lang="en-US" dirty="0"/>
              <a:t>Generation IV</a:t>
            </a:r>
          </a:p>
          <a:p>
            <a:pPr lvl="1"/>
            <a:r>
              <a:rPr lang="en-US" sz="2900" dirty="0"/>
              <a:t>designs are still conceptual</a:t>
            </a:r>
          </a:p>
          <a:p>
            <a:pPr lvl="1"/>
            <a:r>
              <a:rPr lang="en-US" sz="2900" dirty="0"/>
              <a:t>typically incorporates six reactor designs</a:t>
            </a:r>
          </a:p>
          <a:p>
            <a:pPr lvl="1"/>
            <a:r>
              <a:rPr lang="en-US" sz="2900" dirty="0"/>
              <a:t>four of these types are fast reactors</a:t>
            </a:r>
          </a:p>
          <a:p>
            <a:pPr lvl="1"/>
            <a:r>
              <a:rPr lang="en-US" sz="2900" dirty="0"/>
              <a:t>all operate at higher temperatures </a:t>
            </a:r>
          </a:p>
          <a:p>
            <a:pPr lvl="1"/>
            <a:r>
              <a:rPr lang="en-US" sz="2900" dirty="0"/>
              <a:t>all six systems represent advances in sustainability, economics, safety, reliability and proliferation-resistance</a:t>
            </a:r>
          </a:p>
          <a:p>
            <a:pPr lvl="1"/>
            <a:endParaRPr lang="en-US" dirty="0"/>
          </a:p>
        </p:txBody>
      </p:sp>
      <p:pic>
        <p:nvPicPr>
          <p:cNvPr id="4" name="Picture 3">
            <a:extLst>
              <a:ext uri="{FF2B5EF4-FFF2-40B4-BE49-F238E27FC236}">
                <a16:creationId xmlns:a16="http://schemas.microsoft.com/office/drawing/2014/main" id="{2F9515B5-D690-F84E-94FD-A0109A749343}"/>
              </a:ext>
            </a:extLst>
          </p:cNvPr>
          <p:cNvPicPr>
            <a:picLocks noChangeAspect="1"/>
          </p:cNvPicPr>
          <p:nvPr/>
        </p:nvPicPr>
        <p:blipFill>
          <a:blip r:embed="rId2"/>
          <a:stretch>
            <a:fillRect/>
          </a:stretch>
        </p:blipFill>
        <p:spPr>
          <a:xfrm>
            <a:off x="5825897" y="1864328"/>
            <a:ext cx="5941760" cy="4889500"/>
          </a:xfrm>
          <a:prstGeom prst="rect">
            <a:avLst/>
          </a:prstGeom>
        </p:spPr>
      </p:pic>
    </p:spTree>
    <p:extLst>
      <p:ext uri="{BB962C8B-B14F-4D97-AF65-F5344CB8AC3E}">
        <p14:creationId xmlns:p14="http://schemas.microsoft.com/office/powerpoint/2010/main" val="2979256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1" y="2280746"/>
            <a:ext cx="6474106" cy="3845418"/>
          </a:xfrm>
        </p:spPr>
        <p:txBody>
          <a:bodyPr>
            <a:normAutofit fontScale="77500" lnSpcReduction="20000"/>
          </a:bodyPr>
          <a:lstStyle/>
          <a:p>
            <a:r>
              <a:rPr lang="en-US" sz="2900" dirty="0"/>
              <a:t>Small Nuclear Reactors </a:t>
            </a:r>
          </a:p>
          <a:p>
            <a:pPr lvl="1"/>
            <a:r>
              <a:rPr lang="en-US" sz="2800" dirty="0"/>
              <a:t>Small Modular Reactors (SMRs)</a:t>
            </a:r>
          </a:p>
          <a:p>
            <a:pPr lvl="1"/>
            <a:r>
              <a:rPr lang="en-US" sz="2800" dirty="0"/>
              <a:t>Micro-Reactors</a:t>
            </a:r>
          </a:p>
          <a:p>
            <a:r>
              <a:rPr lang="en-US" sz="2900" dirty="0"/>
              <a:t>Reduces the cost associated with building 1000 MW scale reactors, and can provide power away from large grid system</a:t>
            </a:r>
          </a:p>
          <a:p>
            <a:r>
              <a:rPr lang="en-US" sz="2900" dirty="0"/>
              <a:t>SMRs are 300 </a:t>
            </a:r>
            <a:r>
              <a:rPr lang="en-US" sz="2900" dirty="0" err="1"/>
              <a:t>MWe</a:t>
            </a:r>
            <a:r>
              <a:rPr lang="en-US" sz="2900" dirty="0"/>
              <a:t> or less, designed with modular technology using module factory fabrication, pursuing economies of series production and short construction times</a:t>
            </a:r>
          </a:p>
          <a:p>
            <a:r>
              <a:rPr lang="en-US" sz="2900" dirty="0"/>
              <a:t>Microreactors (or very small modular reactors </a:t>
            </a:r>
            <a:r>
              <a:rPr lang="en-US" sz="2900" dirty="0" err="1"/>
              <a:t>vSMRs</a:t>
            </a:r>
            <a:r>
              <a:rPr lang="en-US" sz="2900" dirty="0"/>
              <a:t>) are up to 25 </a:t>
            </a:r>
            <a:r>
              <a:rPr lang="en-US" sz="2900" dirty="0" err="1"/>
              <a:t>MWe</a:t>
            </a:r>
            <a:endParaRPr lang="en-US" sz="2900" dirty="0"/>
          </a:p>
          <a:p>
            <a:pPr lvl="1"/>
            <a:endParaRPr lang="en-US" dirty="0"/>
          </a:p>
        </p:txBody>
      </p:sp>
      <p:pic>
        <p:nvPicPr>
          <p:cNvPr id="5" name="Picture 4">
            <a:extLst>
              <a:ext uri="{FF2B5EF4-FFF2-40B4-BE49-F238E27FC236}">
                <a16:creationId xmlns:a16="http://schemas.microsoft.com/office/drawing/2014/main" id="{11D011F4-3B4E-BF44-BB69-3947E04318D8}"/>
              </a:ext>
            </a:extLst>
          </p:cNvPr>
          <p:cNvPicPr>
            <a:picLocks noChangeAspect="1"/>
          </p:cNvPicPr>
          <p:nvPr/>
        </p:nvPicPr>
        <p:blipFill>
          <a:blip r:embed="rId2"/>
          <a:stretch>
            <a:fillRect/>
          </a:stretch>
        </p:blipFill>
        <p:spPr>
          <a:xfrm>
            <a:off x="7301069" y="1783305"/>
            <a:ext cx="4840300" cy="2420150"/>
          </a:xfrm>
          <a:prstGeom prst="rect">
            <a:avLst/>
          </a:prstGeom>
        </p:spPr>
      </p:pic>
      <p:pic>
        <p:nvPicPr>
          <p:cNvPr id="6" name="Picture 5">
            <a:extLst>
              <a:ext uri="{FF2B5EF4-FFF2-40B4-BE49-F238E27FC236}">
                <a16:creationId xmlns:a16="http://schemas.microsoft.com/office/drawing/2014/main" id="{7C0B2003-0843-EC47-A0D6-91F53EF4EC30}"/>
              </a:ext>
            </a:extLst>
          </p:cNvPr>
          <p:cNvPicPr>
            <a:picLocks noChangeAspect="1"/>
          </p:cNvPicPr>
          <p:nvPr/>
        </p:nvPicPr>
        <p:blipFill>
          <a:blip r:embed="rId3"/>
          <a:stretch>
            <a:fillRect/>
          </a:stretch>
        </p:blipFill>
        <p:spPr>
          <a:xfrm>
            <a:off x="8098738" y="4203455"/>
            <a:ext cx="3337050" cy="2219416"/>
          </a:xfrm>
          <a:prstGeom prst="rect">
            <a:avLst/>
          </a:prstGeom>
        </p:spPr>
      </p:pic>
    </p:spTree>
    <p:extLst>
      <p:ext uri="{BB962C8B-B14F-4D97-AF65-F5344CB8AC3E}">
        <p14:creationId xmlns:p14="http://schemas.microsoft.com/office/powerpoint/2010/main" val="3566438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544D9-91A5-8B4C-9833-9E6666D0C8BC}"/>
              </a:ext>
            </a:extLst>
          </p:cNvPr>
          <p:cNvSpPr>
            <a:spLocks noGrp="1"/>
          </p:cNvSpPr>
          <p:nvPr>
            <p:ph type="title"/>
          </p:nvPr>
        </p:nvSpPr>
        <p:spPr/>
        <p:txBody>
          <a:bodyPr/>
          <a:lstStyle/>
          <a:p>
            <a:r>
              <a:rPr lang="en-US" dirty="0"/>
              <a:t>Small Nuclear Reactors</a:t>
            </a:r>
          </a:p>
        </p:txBody>
      </p:sp>
      <p:pic>
        <p:nvPicPr>
          <p:cNvPr id="4" name="Picture 3">
            <a:extLst>
              <a:ext uri="{FF2B5EF4-FFF2-40B4-BE49-F238E27FC236}">
                <a16:creationId xmlns:a16="http://schemas.microsoft.com/office/drawing/2014/main" id="{53FC065E-4EEC-6642-A897-940A49955B35}"/>
              </a:ext>
            </a:extLst>
          </p:cNvPr>
          <p:cNvPicPr>
            <a:picLocks noChangeAspect="1"/>
          </p:cNvPicPr>
          <p:nvPr/>
        </p:nvPicPr>
        <p:blipFill>
          <a:blip r:embed="rId2"/>
          <a:stretch>
            <a:fillRect/>
          </a:stretch>
        </p:blipFill>
        <p:spPr>
          <a:xfrm>
            <a:off x="6632294" y="1968500"/>
            <a:ext cx="5250566" cy="1610793"/>
          </a:xfrm>
          <a:prstGeom prst="rect">
            <a:avLst/>
          </a:prstGeom>
        </p:spPr>
      </p:pic>
      <p:pic>
        <p:nvPicPr>
          <p:cNvPr id="5" name="Picture 4">
            <a:extLst>
              <a:ext uri="{FF2B5EF4-FFF2-40B4-BE49-F238E27FC236}">
                <a16:creationId xmlns:a16="http://schemas.microsoft.com/office/drawing/2014/main" id="{EF07FBDA-8F5B-A448-B384-5D79F4B716F7}"/>
              </a:ext>
            </a:extLst>
          </p:cNvPr>
          <p:cNvPicPr>
            <a:picLocks noChangeAspect="1"/>
          </p:cNvPicPr>
          <p:nvPr/>
        </p:nvPicPr>
        <p:blipFill>
          <a:blip r:embed="rId3"/>
          <a:stretch>
            <a:fillRect/>
          </a:stretch>
        </p:blipFill>
        <p:spPr>
          <a:xfrm>
            <a:off x="609600" y="1945350"/>
            <a:ext cx="5328213" cy="4267582"/>
          </a:xfrm>
          <a:prstGeom prst="rect">
            <a:avLst/>
          </a:prstGeom>
        </p:spPr>
      </p:pic>
      <p:pic>
        <p:nvPicPr>
          <p:cNvPr id="6" name="Picture 5">
            <a:extLst>
              <a:ext uri="{FF2B5EF4-FFF2-40B4-BE49-F238E27FC236}">
                <a16:creationId xmlns:a16="http://schemas.microsoft.com/office/drawing/2014/main" id="{C6FCA96E-0E25-F74F-B133-22B8892C17EA}"/>
              </a:ext>
            </a:extLst>
          </p:cNvPr>
          <p:cNvPicPr>
            <a:picLocks noChangeAspect="1"/>
          </p:cNvPicPr>
          <p:nvPr/>
        </p:nvPicPr>
        <p:blipFill>
          <a:blip r:embed="rId4"/>
          <a:stretch>
            <a:fillRect/>
          </a:stretch>
        </p:blipFill>
        <p:spPr>
          <a:xfrm>
            <a:off x="6632294" y="3625014"/>
            <a:ext cx="4868602" cy="2681136"/>
          </a:xfrm>
          <a:prstGeom prst="rect">
            <a:avLst/>
          </a:prstGeom>
        </p:spPr>
      </p:pic>
    </p:spTree>
    <p:extLst>
      <p:ext uri="{BB962C8B-B14F-4D97-AF65-F5344CB8AC3E}">
        <p14:creationId xmlns:p14="http://schemas.microsoft.com/office/powerpoint/2010/main" val="35639520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6F7CE-DDB6-B748-8CFF-FA5C8F85571E}"/>
              </a:ext>
            </a:extLst>
          </p:cNvPr>
          <p:cNvSpPr>
            <a:spLocks noGrp="1"/>
          </p:cNvSpPr>
          <p:nvPr>
            <p:ph type="title"/>
          </p:nvPr>
        </p:nvSpPr>
        <p:spPr/>
        <p:txBody>
          <a:bodyPr/>
          <a:lstStyle/>
          <a:p>
            <a:r>
              <a:rPr lang="en-US" dirty="0"/>
              <a:t>Advanced Reactors in This Course</a:t>
            </a:r>
          </a:p>
        </p:txBody>
      </p:sp>
      <p:sp>
        <p:nvSpPr>
          <p:cNvPr id="3" name="Content Placeholder 2">
            <a:extLst>
              <a:ext uri="{FF2B5EF4-FFF2-40B4-BE49-F238E27FC236}">
                <a16:creationId xmlns:a16="http://schemas.microsoft.com/office/drawing/2014/main" id="{73CE51DF-1CEC-EC47-9534-E608A43727A8}"/>
              </a:ext>
            </a:extLst>
          </p:cNvPr>
          <p:cNvSpPr>
            <a:spLocks noGrp="1"/>
          </p:cNvSpPr>
          <p:nvPr>
            <p:ph idx="1"/>
          </p:nvPr>
        </p:nvSpPr>
        <p:spPr/>
        <p:txBody>
          <a:bodyPr/>
          <a:lstStyle/>
          <a:p>
            <a:r>
              <a:rPr lang="en-US" sz="2800" dirty="0"/>
              <a:t>Generation IV or adjacent concepts:</a:t>
            </a:r>
          </a:p>
          <a:p>
            <a:pPr lvl="1"/>
            <a:r>
              <a:rPr lang="en-US" sz="2400" dirty="0"/>
              <a:t>Sodium cooled fast reactors</a:t>
            </a:r>
          </a:p>
          <a:p>
            <a:pPr lvl="1"/>
            <a:r>
              <a:rPr lang="en-US" sz="2400" dirty="0"/>
              <a:t>Molten salt reactors (both salt cooled and salt fueled)</a:t>
            </a:r>
          </a:p>
          <a:p>
            <a:pPr lvl="1"/>
            <a:r>
              <a:rPr lang="en-US" sz="2400" dirty="0"/>
              <a:t>Gas cooled reactors (both fast and thermal spectra)</a:t>
            </a:r>
          </a:p>
          <a:p>
            <a:pPr lvl="1"/>
            <a:r>
              <a:rPr lang="en-US" sz="2400" dirty="0"/>
              <a:t>Lead cooled reactors</a:t>
            </a:r>
          </a:p>
          <a:p>
            <a:pPr lvl="1"/>
            <a:r>
              <a:rPr lang="en-US" sz="2400" dirty="0"/>
              <a:t>Supercritical water cooled reactors</a:t>
            </a:r>
          </a:p>
          <a:p>
            <a:pPr lvl="1"/>
            <a:r>
              <a:rPr lang="en-US" sz="2400" dirty="0"/>
              <a:t>Research reactors</a:t>
            </a:r>
          </a:p>
          <a:p>
            <a:r>
              <a:rPr lang="en-US" sz="2800" dirty="0"/>
              <a:t>Many of these concepts have overlap with SNRs</a:t>
            </a:r>
          </a:p>
          <a:p>
            <a:pPr lvl="1"/>
            <a:endParaRPr lang="en-US" sz="2800" dirty="0"/>
          </a:p>
        </p:txBody>
      </p:sp>
    </p:spTree>
    <p:extLst>
      <p:ext uri="{BB962C8B-B14F-4D97-AF65-F5344CB8AC3E}">
        <p14:creationId xmlns:p14="http://schemas.microsoft.com/office/powerpoint/2010/main" val="56968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97520-EFC3-6346-8C35-1817DC6451A3}"/>
              </a:ext>
            </a:extLst>
          </p:cNvPr>
          <p:cNvSpPr>
            <a:spLocks noGrp="1"/>
          </p:cNvSpPr>
          <p:nvPr>
            <p:ph type="title"/>
          </p:nvPr>
        </p:nvSpPr>
        <p:spPr/>
        <p:txBody>
          <a:bodyPr/>
          <a:lstStyle/>
          <a:p>
            <a:r>
              <a:rPr lang="en-US" dirty="0"/>
              <a:t>Subject Matter</a:t>
            </a:r>
          </a:p>
        </p:txBody>
      </p:sp>
      <p:sp>
        <p:nvSpPr>
          <p:cNvPr id="3" name="Content Placeholder 2">
            <a:extLst>
              <a:ext uri="{FF2B5EF4-FFF2-40B4-BE49-F238E27FC236}">
                <a16:creationId xmlns:a16="http://schemas.microsoft.com/office/drawing/2014/main" id="{DD54E750-56FB-B64A-96F1-1A89BB30F130}"/>
              </a:ext>
            </a:extLst>
          </p:cNvPr>
          <p:cNvSpPr>
            <a:spLocks noGrp="1"/>
          </p:cNvSpPr>
          <p:nvPr>
            <p:ph idx="1"/>
          </p:nvPr>
        </p:nvSpPr>
        <p:spPr/>
        <p:txBody>
          <a:bodyPr>
            <a:normAutofit fontScale="92500" lnSpcReduction="10000"/>
          </a:bodyPr>
          <a:lstStyle/>
          <a:p>
            <a:r>
              <a:rPr lang="en-US" dirty="0"/>
              <a:t>Explore unique aspects of each reactor type</a:t>
            </a:r>
          </a:p>
          <a:p>
            <a:r>
              <a:rPr lang="en-US" dirty="0"/>
              <a:t>Identify operational parameter space (temperature, flux, cycle, etc.)</a:t>
            </a:r>
          </a:p>
          <a:p>
            <a:r>
              <a:rPr lang="en-US" dirty="0"/>
              <a:t>Identify fuel and cladding materials relevant to each reactor design</a:t>
            </a:r>
          </a:p>
          <a:p>
            <a:r>
              <a:rPr lang="en-US" b="1" dirty="0"/>
              <a:t>Explore materials challenges and materials phenomena impacting the deployment and lifetime of advanced reactors </a:t>
            </a:r>
          </a:p>
        </p:txBody>
      </p:sp>
    </p:spTree>
    <p:extLst>
      <p:ext uri="{BB962C8B-B14F-4D97-AF65-F5344CB8AC3E}">
        <p14:creationId xmlns:p14="http://schemas.microsoft.com/office/powerpoint/2010/main" val="377680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FF56A-496A-2047-ADE5-CCF8BA98C8AD}"/>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867231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F312-B564-2C43-B9B6-49CFD6D30158}"/>
              </a:ext>
            </a:extLst>
          </p:cNvPr>
          <p:cNvSpPr>
            <a:spLocks noGrp="1"/>
          </p:cNvSpPr>
          <p:nvPr>
            <p:ph type="title"/>
          </p:nvPr>
        </p:nvSpPr>
        <p:spPr/>
        <p:txBody>
          <a:bodyPr/>
          <a:lstStyle/>
          <a:p>
            <a:r>
              <a:rPr lang="en-US" dirty="0"/>
              <a:t>Office Hours</a:t>
            </a:r>
          </a:p>
        </p:txBody>
      </p:sp>
      <p:sp>
        <p:nvSpPr>
          <p:cNvPr id="3" name="Content Placeholder 2">
            <a:extLst>
              <a:ext uri="{FF2B5EF4-FFF2-40B4-BE49-F238E27FC236}">
                <a16:creationId xmlns:a16="http://schemas.microsoft.com/office/drawing/2014/main" id="{CBAE469E-6B1E-1D4D-8D34-15384795EA94}"/>
              </a:ext>
            </a:extLst>
          </p:cNvPr>
          <p:cNvSpPr>
            <a:spLocks noGrp="1"/>
          </p:cNvSpPr>
          <p:nvPr>
            <p:ph idx="1"/>
          </p:nvPr>
        </p:nvSpPr>
        <p:spPr/>
        <p:txBody>
          <a:bodyPr/>
          <a:lstStyle/>
          <a:p>
            <a:r>
              <a:rPr lang="en-US" sz="2800" dirty="0"/>
              <a:t>Have generated a survey monkey to set a time for office hours</a:t>
            </a:r>
          </a:p>
          <a:p>
            <a:r>
              <a:rPr lang="en-US" sz="2800" dirty="0"/>
              <a:t>Right now, tentatively set for Wednesday’s 10-11 am, subject to change pending survey results</a:t>
            </a:r>
          </a:p>
        </p:txBody>
      </p:sp>
    </p:spTree>
    <p:extLst>
      <p:ext uri="{BB962C8B-B14F-4D97-AF65-F5344CB8AC3E}">
        <p14:creationId xmlns:p14="http://schemas.microsoft.com/office/powerpoint/2010/main" val="3369690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5BE3D-8724-4E40-95B1-B56CFC0D5F1A}"/>
              </a:ext>
            </a:extLst>
          </p:cNvPr>
          <p:cNvSpPr>
            <a:spLocks noGrp="1"/>
          </p:cNvSpPr>
          <p:nvPr>
            <p:ph type="title"/>
          </p:nvPr>
        </p:nvSpPr>
        <p:spPr/>
        <p:txBody>
          <a:bodyPr/>
          <a:lstStyle/>
          <a:p>
            <a:r>
              <a:rPr lang="en-US" dirty="0"/>
              <a:t>Syllabus</a:t>
            </a:r>
          </a:p>
        </p:txBody>
      </p:sp>
      <p:sp>
        <p:nvSpPr>
          <p:cNvPr id="3" name="Content Placeholder 2">
            <a:extLst>
              <a:ext uri="{FF2B5EF4-FFF2-40B4-BE49-F238E27FC236}">
                <a16:creationId xmlns:a16="http://schemas.microsoft.com/office/drawing/2014/main" id="{58990474-F75B-864F-9A57-055653F34B7B}"/>
              </a:ext>
            </a:extLst>
          </p:cNvPr>
          <p:cNvSpPr>
            <a:spLocks noGrp="1"/>
          </p:cNvSpPr>
          <p:nvPr>
            <p:ph idx="1"/>
          </p:nvPr>
        </p:nvSpPr>
        <p:spPr>
          <a:xfrm>
            <a:off x="609599" y="2250141"/>
            <a:ext cx="5181601" cy="4274484"/>
          </a:xfrm>
        </p:spPr>
        <p:txBody>
          <a:bodyPr>
            <a:normAutofit fontScale="55000" lnSpcReduction="20000"/>
          </a:bodyPr>
          <a:lstStyle/>
          <a:p>
            <a:pPr marL="0" lvl="0" indent="0">
              <a:buNone/>
            </a:pPr>
            <a:r>
              <a:rPr lang="en-US" b="1" dirty="0"/>
              <a:t>Course Overview</a:t>
            </a:r>
            <a:endParaRPr lang="en-US" dirty="0"/>
          </a:p>
          <a:p>
            <a:pPr marL="0" indent="0">
              <a:buNone/>
            </a:pPr>
            <a:r>
              <a:rPr lang="en-US" dirty="0"/>
              <a:t>In this course we will study the behavior of nuclear materials in advanced reactor environments. Students will be introduced to different advanced reactor systems and the materials that are either currently deployed, or plan to be deployed, within those reactors. Specific material phenomena and material evolution will be particularly emphasized, including, but not limited to: fission gas swelling, constituent redistribution, fission product attack, fission gas bubble superlattice, recrystallization, actinide salt chemistry, and radiation damage accumulation. A particular emphasis will be placed upon advanced fuel forms, however this course will also address advanced cladding and coolant systems. </a:t>
            </a:r>
          </a:p>
          <a:p>
            <a:endParaRPr lang="en-US" dirty="0"/>
          </a:p>
        </p:txBody>
      </p:sp>
      <p:sp>
        <p:nvSpPr>
          <p:cNvPr id="5" name="Content Placeholder 2">
            <a:extLst>
              <a:ext uri="{FF2B5EF4-FFF2-40B4-BE49-F238E27FC236}">
                <a16:creationId xmlns:a16="http://schemas.microsoft.com/office/drawing/2014/main" id="{E4A2D953-FFFE-A546-9107-08C73B706E06}"/>
              </a:ext>
            </a:extLst>
          </p:cNvPr>
          <p:cNvSpPr txBox="1">
            <a:spLocks/>
          </p:cNvSpPr>
          <p:nvPr/>
        </p:nvSpPr>
        <p:spPr bwMode="auto">
          <a:xfrm>
            <a:off x="6448425" y="2250141"/>
            <a:ext cx="5191124" cy="4274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92500"/>
          </a:bodyPr>
          <a:lst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buNone/>
            </a:pPr>
            <a:r>
              <a:rPr lang="en-US" b="1" dirty="0"/>
              <a:t>Topical Outline</a:t>
            </a:r>
            <a:r>
              <a:rPr lang="en-US" dirty="0"/>
              <a:t>  </a:t>
            </a:r>
          </a:p>
          <a:p>
            <a:pPr lvl="1"/>
            <a:r>
              <a:rPr lang="en-US" dirty="0"/>
              <a:t>Advanced Reactor Systems, Advanced Fuel types </a:t>
            </a:r>
          </a:p>
          <a:p>
            <a:pPr lvl="1"/>
            <a:r>
              <a:rPr lang="en-US" dirty="0"/>
              <a:t>TRISO particles</a:t>
            </a:r>
          </a:p>
          <a:p>
            <a:pPr lvl="1"/>
            <a:r>
              <a:rPr lang="en-US" dirty="0"/>
              <a:t>U-</a:t>
            </a:r>
            <a:r>
              <a:rPr lang="en-US" dirty="0" err="1"/>
              <a:t>Zr</a:t>
            </a:r>
            <a:r>
              <a:rPr lang="en-US" dirty="0"/>
              <a:t> (U-Pu-</a:t>
            </a:r>
            <a:r>
              <a:rPr lang="en-US" dirty="0" err="1"/>
              <a:t>Zr</a:t>
            </a:r>
            <a:r>
              <a:rPr lang="en-US" dirty="0"/>
              <a:t>) metallic fuel     </a:t>
            </a:r>
          </a:p>
          <a:p>
            <a:pPr lvl="1"/>
            <a:r>
              <a:rPr lang="en-US" dirty="0"/>
              <a:t>Molten salts</a:t>
            </a:r>
          </a:p>
          <a:p>
            <a:pPr lvl="1"/>
            <a:r>
              <a:rPr lang="en-US" dirty="0"/>
              <a:t>U-Mo and U-Si</a:t>
            </a:r>
          </a:p>
          <a:p>
            <a:pPr lvl="1"/>
            <a:r>
              <a:rPr lang="en-US" dirty="0"/>
              <a:t>Advanced Reactor Cladding</a:t>
            </a:r>
          </a:p>
          <a:p>
            <a:pPr lvl="1"/>
            <a:r>
              <a:rPr lang="en-US" dirty="0"/>
              <a:t>Alternate reactor concepts</a:t>
            </a:r>
          </a:p>
          <a:p>
            <a:pPr lvl="1"/>
            <a:r>
              <a:rPr lang="en-US" dirty="0"/>
              <a:t>DFT for Uranium-based systems</a:t>
            </a:r>
          </a:p>
          <a:p>
            <a:endParaRPr lang="en-US" dirty="0"/>
          </a:p>
        </p:txBody>
      </p:sp>
    </p:spTree>
    <p:extLst>
      <p:ext uri="{BB962C8B-B14F-4D97-AF65-F5344CB8AC3E}">
        <p14:creationId xmlns:p14="http://schemas.microsoft.com/office/powerpoint/2010/main" val="1125920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F312-B564-2C43-B9B6-49CFD6D30158}"/>
              </a:ext>
            </a:extLst>
          </p:cNvPr>
          <p:cNvSpPr>
            <a:spLocks noGrp="1"/>
          </p:cNvSpPr>
          <p:nvPr>
            <p:ph type="title"/>
          </p:nvPr>
        </p:nvSpPr>
        <p:spPr/>
        <p:txBody>
          <a:bodyPr/>
          <a:lstStyle/>
          <a:p>
            <a:r>
              <a:rPr lang="en-US" dirty="0"/>
              <a:t>Exams, Projects, Grading</a:t>
            </a:r>
          </a:p>
        </p:txBody>
      </p:sp>
      <p:sp>
        <p:nvSpPr>
          <p:cNvPr id="3" name="Content Placeholder 2">
            <a:extLst>
              <a:ext uri="{FF2B5EF4-FFF2-40B4-BE49-F238E27FC236}">
                <a16:creationId xmlns:a16="http://schemas.microsoft.com/office/drawing/2014/main" id="{CBAE469E-6B1E-1D4D-8D34-15384795EA94}"/>
              </a:ext>
            </a:extLst>
          </p:cNvPr>
          <p:cNvSpPr>
            <a:spLocks noGrp="1"/>
          </p:cNvSpPr>
          <p:nvPr>
            <p:ph idx="1"/>
          </p:nvPr>
        </p:nvSpPr>
        <p:spPr>
          <a:xfrm>
            <a:off x="609600" y="2153423"/>
            <a:ext cx="10972800" cy="3845418"/>
          </a:xfrm>
        </p:spPr>
        <p:txBody>
          <a:bodyPr>
            <a:normAutofit lnSpcReduction="10000"/>
          </a:bodyPr>
          <a:lstStyle/>
          <a:p>
            <a:r>
              <a:rPr lang="en-US" sz="2800" dirty="0"/>
              <a:t>Using the standard NCSU +/- grading system, as broken down in the syllabus</a:t>
            </a:r>
          </a:p>
          <a:p>
            <a:r>
              <a:rPr lang="en-US" sz="2800" dirty="0"/>
              <a:t>Four quizzes will be conducted during normal class hours – 12.5% each</a:t>
            </a:r>
          </a:p>
          <a:p>
            <a:r>
              <a:rPr lang="en-US" sz="2800" dirty="0"/>
              <a:t>Two project presentations will be via PPT and conducted during normal class hours – 15%</a:t>
            </a:r>
          </a:p>
          <a:p>
            <a:r>
              <a:rPr lang="en-US" sz="2800" dirty="0"/>
              <a:t>Final project – 20%</a:t>
            </a:r>
          </a:p>
          <a:p>
            <a:r>
              <a:rPr lang="en-US" sz="2800" dirty="0"/>
              <a:t>No final exam</a:t>
            </a:r>
          </a:p>
        </p:txBody>
      </p:sp>
    </p:spTree>
    <p:extLst>
      <p:ext uri="{BB962C8B-B14F-4D97-AF65-F5344CB8AC3E}">
        <p14:creationId xmlns:p14="http://schemas.microsoft.com/office/powerpoint/2010/main" val="4201405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97477-A3C0-444C-9505-5B5455E8A586}"/>
              </a:ext>
            </a:extLst>
          </p:cNvPr>
          <p:cNvSpPr>
            <a:spLocks noGrp="1"/>
          </p:cNvSpPr>
          <p:nvPr>
            <p:ph type="title"/>
          </p:nvPr>
        </p:nvSpPr>
        <p:spPr/>
        <p:txBody>
          <a:bodyPr/>
          <a:lstStyle/>
          <a:p>
            <a:r>
              <a:rPr lang="en-US" dirty="0"/>
              <a:t>Feedback</a:t>
            </a:r>
          </a:p>
        </p:txBody>
      </p:sp>
      <p:sp>
        <p:nvSpPr>
          <p:cNvPr id="3" name="Content Placeholder 2">
            <a:extLst>
              <a:ext uri="{FF2B5EF4-FFF2-40B4-BE49-F238E27FC236}">
                <a16:creationId xmlns:a16="http://schemas.microsoft.com/office/drawing/2014/main" id="{D2B6D3ED-C0D3-2D44-AF7F-5A875F74775B}"/>
              </a:ext>
            </a:extLst>
          </p:cNvPr>
          <p:cNvSpPr>
            <a:spLocks noGrp="1"/>
          </p:cNvSpPr>
          <p:nvPr>
            <p:ph idx="1"/>
          </p:nvPr>
        </p:nvSpPr>
        <p:spPr>
          <a:xfrm>
            <a:off x="609600" y="1968500"/>
            <a:ext cx="10972800" cy="4157664"/>
          </a:xfrm>
        </p:spPr>
        <p:txBody>
          <a:bodyPr>
            <a:normAutofit/>
          </a:bodyPr>
          <a:lstStyle/>
          <a:p>
            <a:r>
              <a:rPr lang="en-US" sz="2800" dirty="0"/>
              <a:t>This is a new course, and I want to make sure that this class is able to meet the needs of the students, provides relevant information, and is taught at a level commensurate with the abilities of the students, and I need your feedback to do that </a:t>
            </a:r>
          </a:p>
          <a:p>
            <a:r>
              <a:rPr lang="en-US" sz="2800" dirty="0"/>
              <a:t>I will be reaching out for feedback periodically throughout the semester</a:t>
            </a:r>
          </a:p>
          <a:p>
            <a:endParaRPr lang="en-US" sz="2800" dirty="0"/>
          </a:p>
        </p:txBody>
      </p:sp>
    </p:spTree>
    <p:extLst>
      <p:ext uri="{BB962C8B-B14F-4D97-AF65-F5344CB8AC3E}">
        <p14:creationId xmlns:p14="http://schemas.microsoft.com/office/powerpoint/2010/main" val="2407497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DDF38-3D7D-A044-B12E-EFDC1E6BFF04}"/>
              </a:ext>
            </a:extLst>
          </p:cNvPr>
          <p:cNvSpPr>
            <a:spLocks noGrp="1"/>
          </p:cNvSpPr>
          <p:nvPr>
            <p:ph type="title"/>
          </p:nvPr>
        </p:nvSpPr>
        <p:spPr/>
        <p:txBody>
          <a:bodyPr/>
          <a:lstStyle/>
          <a:p>
            <a:r>
              <a:rPr lang="en-US" sz="4000" dirty="0"/>
              <a:t>Brief Bio/Background</a:t>
            </a:r>
          </a:p>
        </p:txBody>
      </p:sp>
      <p:sp>
        <p:nvSpPr>
          <p:cNvPr id="3" name="Content Placeholder 2">
            <a:extLst>
              <a:ext uri="{FF2B5EF4-FFF2-40B4-BE49-F238E27FC236}">
                <a16:creationId xmlns:a16="http://schemas.microsoft.com/office/drawing/2014/main" id="{72F89916-5CFD-0344-9B0E-E3868C4123C9}"/>
              </a:ext>
            </a:extLst>
          </p:cNvPr>
          <p:cNvSpPr>
            <a:spLocks noGrp="1"/>
          </p:cNvSpPr>
          <p:nvPr>
            <p:ph idx="1"/>
          </p:nvPr>
        </p:nvSpPr>
        <p:spPr>
          <a:xfrm>
            <a:off x="609600" y="2250141"/>
            <a:ext cx="6067425" cy="3876023"/>
          </a:xfrm>
        </p:spPr>
        <p:txBody>
          <a:bodyPr>
            <a:normAutofit fontScale="77500" lnSpcReduction="20000"/>
          </a:bodyPr>
          <a:lstStyle/>
          <a:p>
            <a:r>
              <a:rPr lang="en-US" dirty="0"/>
              <a:t>Computational Nuclear Materials Scientist</a:t>
            </a:r>
          </a:p>
          <a:p>
            <a:r>
              <a:rPr lang="en-US" dirty="0"/>
              <a:t>Expertise in advanced nuclear fuels</a:t>
            </a:r>
          </a:p>
          <a:p>
            <a:r>
              <a:rPr lang="en-US" dirty="0"/>
              <a:t>Ph.D. in Nuclear Engineering from Georgia Tech</a:t>
            </a:r>
          </a:p>
          <a:p>
            <a:r>
              <a:rPr lang="en-US" dirty="0"/>
              <a:t>Previously a staff scientist at Idaho National Laboratory in Fuel Modeling and Simulation Group</a:t>
            </a:r>
          </a:p>
          <a:p>
            <a:r>
              <a:rPr lang="en-US" dirty="0"/>
              <a:t>Atomistic simulations: density functional theory and molecular dynamics</a:t>
            </a:r>
          </a:p>
        </p:txBody>
      </p:sp>
      <p:pic>
        <p:nvPicPr>
          <p:cNvPr id="4" name="Picture 3">
            <a:extLst>
              <a:ext uri="{FF2B5EF4-FFF2-40B4-BE49-F238E27FC236}">
                <a16:creationId xmlns:a16="http://schemas.microsoft.com/office/drawing/2014/main" id="{3CE74036-08AA-2440-B2C6-A386C9EF5540}"/>
              </a:ext>
            </a:extLst>
          </p:cNvPr>
          <p:cNvPicPr>
            <a:picLocks noChangeAspect="1"/>
          </p:cNvPicPr>
          <p:nvPr/>
        </p:nvPicPr>
        <p:blipFill>
          <a:blip r:embed="rId2">
            <a:alphaModFix/>
          </a:blip>
          <a:stretch>
            <a:fillRect/>
          </a:stretch>
        </p:blipFill>
        <p:spPr>
          <a:xfrm rot="16200000">
            <a:off x="7178670" y="2559042"/>
            <a:ext cx="4913095" cy="3684821"/>
          </a:xfrm>
          <a:prstGeom prst="rect">
            <a:avLst/>
          </a:prstGeom>
        </p:spPr>
      </p:pic>
    </p:spTree>
    <p:extLst>
      <p:ext uri="{BB962C8B-B14F-4D97-AF65-F5344CB8AC3E}">
        <p14:creationId xmlns:p14="http://schemas.microsoft.com/office/powerpoint/2010/main" val="40272720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947CF-EAEA-5F40-93E5-30922295C42A}"/>
              </a:ext>
            </a:extLst>
          </p:cNvPr>
          <p:cNvSpPr>
            <a:spLocks noGrp="1"/>
          </p:cNvSpPr>
          <p:nvPr>
            <p:ph type="title"/>
          </p:nvPr>
        </p:nvSpPr>
        <p:spPr/>
        <p:txBody>
          <a:bodyPr/>
          <a:lstStyle/>
          <a:p>
            <a:r>
              <a:rPr lang="en-US" dirty="0"/>
              <a:t>Advanced reactor systems</a:t>
            </a:r>
          </a:p>
        </p:txBody>
      </p:sp>
    </p:spTree>
    <p:extLst>
      <p:ext uri="{BB962C8B-B14F-4D97-AF65-F5344CB8AC3E}">
        <p14:creationId xmlns:p14="http://schemas.microsoft.com/office/powerpoint/2010/main" val="2813437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1" y="2280746"/>
            <a:ext cx="4436962" cy="3845418"/>
          </a:xfrm>
        </p:spPr>
        <p:txBody>
          <a:bodyPr>
            <a:normAutofit fontScale="77500" lnSpcReduction="20000"/>
          </a:bodyPr>
          <a:lstStyle/>
          <a:p>
            <a:r>
              <a:rPr lang="en-US" dirty="0"/>
              <a:t>Several generations of reactors can be distinguished</a:t>
            </a:r>
          </a:p>
          <a:p>
            <a:r>
              <a:rPr lang="en-US" dirty="0"/>
              <a:t>Generation I reactors were developed in 1950-60s, and are no longer operational</a:t>
            </a:r>
          </a:p>
          <a:p>
            <a:r>
              <a:rPr lang="en-US" dirty="0"/>
              <a:t>Generation II reactors are the present US and French fleets and most in operation elsewhere</a:t>
            </a:r>
          </a:p>
          <a:p>
            <a:pPr lvl="1"/>
            <a:endParaRPr lang="en-US" dirty="0"/>
          </a:p>
        </p:txBody>
      </p:sp>
      <p:pic>
        <p:nvPicPr>
          <p:cNvPr id="4" name="Picture 3">
            <a:extLst>
              <a:ext uri="{FF2B5EF4-FFF2-40B4-BE49-F238E27FC236}">
                <a16:creationId xmlns:a16="http://schemas.microsoft.com/office/drawing/2014/main" id="{946FE7B0-8C2C-E14A-9500-D4B0942C6546}"/>
              </a:ext>
            </a:extLst>
          </p:cNvPr>
          <p:cNvPicPr>
            <a:picLocks noChangeAspect="1"/>
          </p:cNvPicPr>
          <p:nvPr/>
        </p:nvPicPr>
        <p:blipFill>
          <a:blip r:embed="rId2"/>
          <a:stretch>
            <a:fillRect/>
          </a:stretch>
        </p:blipFill>
        <p:spPr>
          <a:xfrm>
            <a:off x="5206543" y="2093490"/>
            <a:ext cx="6766222" cy="3697008"/>
          </a:xfrm>
          <a:prstGeom prst="rect">
            <a:avLst/>
          </a:prstGeom>
        </p:spPr>
      </p:pic>
    </p:spTree>
    <p:extLst>
      <p:ext uri="{BB962C8B-B14F-4D97-AF65-F5344CB8AC3E}">
        <p14:creationId xmlns:p14="http://schemas.microsoft.com/office/powerpoint/2010/main" val="485938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0" y="2280746"/>
            <a:ext cx="10733590" cy="3845418"/>
          </a:xfrm>
        </p:spPr>
        <p:txBody>
          <a:bodyPr>
            <a:normAutofit fontScale="77500" lnSpcReduction="20000"/>
          </a:bodyPr>
          <a:lstStyle/>
          <a:p>
            <a:r>
              <a:rPr lang="en-US" dirty="0"/>
              <a:t>Generation III or III+ have been constructed and typically have:</a:t>
            </a:r>
          </a:p>
          <a:p>
            <a:pPr lvl="1"/>
            <a:r>
              <a:rPr lang="en-US" sz="2900" dirty="0"/>
              <a:t>A more standardized design for each type to expedite licensing, reduce capital cost and reduce construction time.</a:t>
            </a:r>
          </a:p>
          <a:p>
            <a:pPr lvl="1"/>
            <a:r>
              <a:rPr lang="en-US" sz="2900" dirty="0"/>
              <a:t>A simpler and more rugged design, making them easier to operate and less vulnerable to operational upsets.</a:t>
            </a:r>
          </a:p>
          <a:p>
            <a:pPr lvl="1"/>
            <a:r>
              <a:rPr lang="en-US" sz="2900" dirty="0"/>
              <a:t>Higher availability and longer operating life – typically 60 years.</a:t>
            </a:r>
          </a:p>
          <a:p>
            <a:pPr lvl="1"/>
            <a:r>
              <a:rPr lang="en-US" sz="2900" dirty="0"/>
              <a:t>Further reduced possibility of core melt accidents</a:t>
            </a:r>
          </a:p>
          <a:p>
            <a:pPr lvl="1"/>
            <a:r>
              <a:rPr lang="en-US" sz="2900" dirty="0"/>
              <a:t>Stronger reinforcement against aircraft impact than earlier designs, to resist radiological release.</a:t>
            </a:r>
          </a:p>
          <a:p>
            <a:pPr lvl="1"/>
            <a:r>
              <a:rPr lang="en-US" sz="2900" dirty="0"/>
              <a:t>Higher burn-up to use fuel more fully and efficiently, and reduce the amount of waste.</a:t>
            </a:r>
          </a:p>
          <a:p>
            <a:pPr lvl="1"/>
            <a:r>
              <a:rPr lang="en-US" sz="2900" dirty="0"/>
              <a:t>Greater use of burnable absorbers ('poisons') to extend fuel life.</a:t>
            </a:r>
          </a:p>
          <a:p>
            <a:pPr lvl="1"/>
            <a:endParaRPr lang="en-US" dirty="0"/>
          </a:p>
        </p:txBody>
      </p:sp>
    </p:spTree>
    <p:extLst>
      <p:ext uri="{BB962C8B-B14F-4D97-AF65-F5344CB8AC3E}">
        <p14:creationId xmlns:p14="http://schemas.microsoft.com/office/powerpoint/2010/main" val="141898501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25236</TotalTime>
  <Words>791</Words>
  <Application>Microsoft Macintosh PowerPoint</Application>
  <PresentationFormat>Widescreen</PresentationFormat>
  <Paragraphs>82</Paragraphs>
  <Slides>16</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16</vt:i4>
      </vt:variant>
    </vt:vector>
  </HeadingPairs>
  <TitlesOfParts>
    <vt:vector size="22" baseType="lpstr">
      <vt:lpstr>ＭＳ Ｐゴシック</vt:lpstr>
      <vt:lpstr>Arial</vt:lpstr>
      <vt:lpstr>Calibri</vt:lpstr>
      <vt:lpstr>Calibri Light</vt:lpstr>
      <vt:lpstr>Custom Design</vt:lpstr>
      <vt:lpstr>1_NCStateU-horizontal-left-logo</vt:lpstr>
      <vt:lpstr>Introduction and Overview</vt:lpstr>
      <vt:lpstr>Office Hours</vt:lpstr>
      <vt:lpstr>Syllabus</vt:lpstr>
      <vt:lpstr>Exams, Projects, Grading</vt:lpstr>
      <vt:lpstr>Feedback</vt:lpstr>
      <vt:lpstr>Brief Bio/Background</vt:lpstr>
      <vt:lpstr>Advanced reactor systems</vt:lpstr>
      <vt:lpstr>What do I mean by advanced reactors?</vt:lpstr>
      <vt:lpstr>What do I mean by advanced reactors?</vt:lpstr>
      <vt:lpstr>Generation III Reactors</vt:lpstr>
      <vt:lpstr>What do I mean by advanced reactors?</vt:lpstr>
      <vt:lpstr>What do I mean by advanced reactors?</vt:lpstr>
      <vt:lpstr>Small Nuclear Reactors</vt:lpstr>
      <vt:lpstr>Advanced Reactors in This Course</vt:lpstr>
      <vt:lpstr>Subject Matter</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Fuel Fabrication</dc:title>
  <dc:creator>Ben Beeler</dc:creator>
  <cp:lastModifiedBy>Benjamin W. Beeler</cp:lastModifiedBy>
  <cp:revision>53</cp:revision>
  <dcterms:created xsi:type="dcterms:W3CDTF">2019-12-09T16:44:02Z</dcterms:created>
  <dcterms:modified xsi:type="dcterms:W3CDTF">2021-07-16T15:37:34Z</dcterms:modified>
</cp:coreProperties>
</file>

<file path=docProps/thumbnail.jpeg>
</file>